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0"/>
  </p:notesMasterIdLst>
  <p:sldIdLst>
    <p:sldId id="274" r:id="rId2"/>
    <p:sldId id="277" r:id="rId3"/>
    <p:sldId id="284" r:id="rId4"/>
    <p:sldId id="285" r:id="rId5"/>
    <p:sldId id="279" r:id="rId6"/>
    <p:sldId id="278" r:id="rId7"/>
    <p:sldId id="276" r:id="rId8"/>
    <p:sldId id="260" r:id="rId9"/>
  </p:sldIdLst>
  <p:sldSz cx="12192000" cy="6858000"/>
  <p:notesSz cx="10002838" cy="6881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6374" autoAdjust="0"/>
  </p:normalViewPr>
  <p:slideViewPr>
    <p:cSldViewPr snapToGrid="0">
      <p:cViewPr varScale="1">
        <p:scale>
          <a:sx n="110" d="100"/>
          <a:sy n="110" d="100"/>
        </p:scale>
        <p:origin x="456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34563" cy="345286"/>
          </a:xfrm>
          <a:prstGeom prst="rect">
            <a:avLst/>
          </a:prstGeom>
        </p:spPr>
        <p:txBody>
          <a:bodyPr vert="horz" lIns="96478" tIns="48239" rIns="96478" bIns="48239" rtlCol="0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65960" y="0"/>
            <a:ext cx="4334563" cy="345286"/>
          </a:xfrm>
          <a:prstGeom prst="rect">
            <a:avLst/>
          </a:prstGeom>
        </p:spPr>
        <p:txBody>
          <a:bodyPr vert="horz" lIns="96478" tIns="48239" rIns="96478" bIns="48239" rtlCol="0"/>
          <a:lstStyle>
            <a:lvl1pPr algn="r">
              <a:defRPr sz="1300"/>
            </a:lvl1pPr>
          </a:lstStyle>
          <a:p>
            <a:fld id="{62B1480E-3937-48DF-ACE8-ADB17093CC89}" type="datetimeFigureOut">
              <a:rPr lang="it-IT" smtClean="0"/>
              <a:t>04/03/2022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36875" y="860425"/>
            <a:ext cx="4129088" cy="23225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478" tIns="48239" rIns="96478" bIns="48239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00284" y="3311872"/>
            <a:ext cx="8002270" cy="2709714"/>
          </a:xfrm>
          <a:prstGeom prst="rect">
            <a:avLst/>
          </a:prstGeom>
        </p:spPr>
        <p:txBody>
          <a:bodyPr vert="horz" lIns="96478" tIns="48239" rIns="96478" bIns="4823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36528"/>
            <a:ext cx="4334563" cy="345285"/>
          </a:xfrm>
          <a:prstGeom prst="rect">
            <a:avLst/>
          </a:prstGeom>
        </p:spPr>
        <p:txBody>
          <a:bodyPr vert="horz" lIns="96478" tIns="48239" rIns="96478" bIns="48239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65960" y="6536528"/>
            <a:ext cx="4334563" cy="345285"/>
          </a:xfrm>
          <a:prstGeom prst="rect">
            <a:avLst/>
          </a:prstGeom>
        </p:spPr>
        <p:txBody>
          <a:bodyPr vert="horz" lIns="96478" tIns="48239" rIns="96478" bIns="48239" rtlCol="0" anchor="b"/>
          <a:lstStyle>
            <a:lvl1pPr algn="r">
              <a:defRPr sz="1300"/>
            </a:lvl1pPr>
          </a:lstStyle>
          <a:p>
            <a:fld id="{A3268FB4-13D3-4295-969F-892B24B75D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9714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0BA3A-6924-4628-BF38-9D202E8E370B}" type="datetime1">
              <a:rPr lang="en-US" smtClean="0"/>
              <a:t>3/4/2022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64797-99DC-4D24-94AA-453F8AB83673}" type="datetime1">
              <a:rPr lang="en-US" smtClean="0"/>
              <a:t>3/4/2022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B3A1B-6981-47FF-B150-427D723FFFD9}" type="datetime1">
              <a:rPr lang="en-US" smtClean="0"/>
              <a:t>3/4/2022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A9C0F-6A2F-42DE-A112-10938C91D6C3}" type="datetime1">
              <a:rPr lang="en-US" smtClean="0"/>
              <a:t>3/4/2022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03ADC-B344-4531-994B-849F66A69A2E}" type="datetime1">
              <a:rPr lang="en-US" smtClean="0"/>
              <a:t>3/4/2022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2B2FA-A0AE-4829-B5DC-0CAD3937BE12}" type="datetime1">
              <a:rPr lang="en-US" smtClean="0"/>
              <a:t>3/4/2022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4B018-307E-4D00-9CC4-F6F32685AC88}" type="datetime1">
              <a:rPr lang="en-US" smtClean="0"/>
              <a:t>3/4/2022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FCD4-2F6A-415A-BFB2-E78839D451CF}" type="datetime1">
              <a:rPr lang="en-US" smtClean="0"/>
              <a:t>3/4/2022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1D504-2980-4EF2-A078-133954910D28}" type="datetime1">
              <a:rPr lang="en-US" smtClean="0"/>
              <a:t>3/4/2022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88344-0501-4524-B617-8E82E1FEC5D0}" type="datetime1">
              <a:rPr lang="en-US" smtClean="0"/>
              <a:t>3/4/2022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A544-5B7F-4950-A417-46C911B04511}" type="datetime1">
              <a:rPr lang="en-US" smtClean="0"/>
              <a:t>3/4/2022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78771-AC85-4B7A-988E-69C93EEF46D8}" type="datetime1">
              <a:rPr lang="en-US" smtClean="0"/>
              <a:t>3/4/2022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6E000-EC09-45A7-A7FB-92F0E417035C}" type="datetime1">
              <a:rPr lang="en-US" smtClean="0"/>
              <a:t>3/4/2022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6FBD8-9C78-487F-BBC7-BB4A37399677}" type="datetime1">
              <a:rPr lang="en-US" smtClean="0"/>
              <a:t>3/4/2022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AD70C-2687-4F7D-AC1A-8CD809DD490C}" type="datetime1">
              <a:rPr lang="en-US" smtClean="0"/>
              <a:t>3/4/2022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6B6BC-D837-427C-B2A7-DF38B9345077}" type="datetime1">
              <a:rPr lang="en-US" smtClean="0"/>
              <a:t>3/4/2022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E1662-30E7-4B90-9644-AE4B79F096E0}" type="datetime1">
              <a:rPr lang="en-US" smtClean="0"/>
              <a:t>3/4/2022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6E458-B57E-41E9-9894-CFC2AADBD6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8952" y="2605849"/>
            <a:ext cx="7766936" cy="1646302"/>
          </a:xfrm>
        </p:spPr>
        <p:txBody>
          <a:bodyPr/>
          <a:lstStyle/>
          <a:p>
            <a:pPr algn="ctr"/>
            <a:r>
              <a:rPr lang="it-IT" sz="7200" b="1" dirty="0"/>
              <a:t>LE UOVA 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74318D9-025A-4413-AA4B-06A33C3804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56" b="23847"/>
          <a:stretch/>
        </p:blipFill>
        <p:spPr>
          <a:xfrm>
            <a:off x="4326949" y="0"/>
            <a:ext cx="2064521" cy="992974"/>
          </a:xfrm>
          <a:prstGeom prst="rect">
            <a:avLst/>
          </a:prstGeom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8D625F17-3B92-456E-8CA5-3B56AD66F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177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C1D3B34-CA52-48F4-A8F6-D279F620CBAF}"/>
              </a:ext>
            </a:extLst>
          </p:cNvPr>
          <p:cNvSpPr txBox="1"/>
          <p:nvPr/>
        </p:nvSpPr>
        <p:spPr>
          <a:xfrm>
            <a:off x="443704" y="399017"/>
            <a:ext cx="886575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chemeClr val="accent5">
                    <a:lumMod val="75000"/>
                  </a:schemeClr>
                </a:solidFill>
              </a:rPr>
              <a:t>DOVE VENGONO DEPOSTE LE UOVA?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8C09DD6-38EF-4244-B19F-5262EA1707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566" y="0"/>
            <a:ext cx="2693434" cy="132826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4D1FF98-392F-4CEC-AE85-012780450E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86" t="16400" r="34045" b="2000"/>
          <a:stretch/>
        </p:blipFill>
        <p:spPr>
          <a:xfrm>
            <a:off x="443704" y="1328269"/>
            <a:ext cx="2857280" cy="3061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63D1A91-C21F-46AD-A89A-15F9DD1F68AF}"/>
              </a:ext>
            </a:extLst>
          </p:cNvPr>
          <p:cNvSpPr txBox="1"/>
          <p:nvPr/>
        </p:nvSpPr>
        <p:spPr>
          <a:xfrm>
            <a:off x="443704" y="4137829"/>
            <a:ext cx="164134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800" i="1" dirty="0" err="1">
                <a:solidFill>
                  <a:schemeClr val="bg1"/>
                </a:solidFill>
              </a:rPr>
              <a:t>flickr</a:t>
            </a:r>
            <a:r>
              <a:rPr lang="it-IT" sz="800" i="1" dirty="0">
                <a:solidFill>
                  <a:schemeClr val="bg1"/>
                </a:solidFill>
              </a:rPr>
              <a:t>/USFWS Midwest </a:t>
            </a:r>
            <a:r>
              <a:rPr lang="it-IT" sz="800" i="1" dirty="0" err="1">
                <a:solidFill>
                  <a:schemeClr val="bg1"/>
                </a:solidFill>
              </a:rPr>
              <a:t>Region</a:t>
            </a:r>
            <a:endParaRPr lang="it-IT" sz="800" i="1" dirty="0">
              <a:solidFill>
                <a:schemeClr val="bg1"/>
              </a:solidFill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8A17E503-C212-4A21-92A5-5CAFB89001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442" t="9066" r="12812" b="5818"/>
          <a:stretch/>
        </p:blipFill>
        <p:spPr>
          <a:xfrm>
            <a:off x="3638880" y="1328269"/>
            <a:ext cx="3199134" cy="30299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59F689A-A65D-4273-8034-8E72AB32EFDE}"/>
              </a:ext>
            </a:extLst>
          </p:cNvPr>
          <p:cNvSpPr txBox="1"/>
          <p:nvPr/>
        </p:nvSpPr>
        <p:spPr>
          <a:xfrm>
            <a:off x="3638880" y="4137829"/>
            <a:ext cx="171510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800" i="1" dirty="0" err="1">
                <a:solidFill>
                  <a:schemeClr val="bg1"/>
                </a:solidFill>
              </a:rPr>
              <a:t>wikimedia</a:t>
            </a:r>
            <a:r>
              <a:rPr lang="it-IT" sz="800" i="1" dirty="0">
                <a:solidFill>
                  <a:schemeClr val="bg1"/>
                </a:solidFill>
              </a:rPr>
              <a:t>/Ferran </a:t>
            </a:r>
            <a:r>
              <a:rPr lang="it-IT" sz="800" i="1" dirty="0" err="1">
                <a:solidFill>
                  <a:schemeClr val="bg1"/>
                </a:solidFill>
              </a:rPr>
              <a:t>Pestaña</a:t>
            </a:r>
            <a:r>
              <a:rPr lang="it-IT" sz="800" i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DD65ED33-5D24-4286-909B-66B69D8A84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369" r="6319" b="2032"/>
          <a:stretch/>
        </p:blipFill>
        <p:spPr>
          <a:xfrm>
            <a:off x="7163130" y="1315394"/>
            <a:ext cx="2779982" cy="30104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1881F3BC-A769-4A97-A139-FEAE4484BDA1}"/>
              </a:ext>
            </a:extLst>
          </p:cNvPr>
          <p:cNvSpPr txBox="1"/>
          <p:nvPr/>
        </p:nvSpPr>
        <p:spPr>
          <a:xfrm>
            <a:off x="7204858" y="4030107"/>
            <a:ext cx="171510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800" i="1" dirty="0" err="1">
                <a:solidFill>
                  <a:schemeClr val="bg1"/>
                </a:solidFill>
              </a:rPr>
              <a:t>flickr</a:t>
            </a:r>
            <a:r>
              <a:rPr lang="it-IT" sz="800" i="1" dirty="0">
                <a:solidFill>
                  <a:schemeClr val="bg1"/>
                </a:solidFill>
              </a:rPr>
              <a:t>/Jean and Fred </a:t>
            </a:r>
            <a:r>
              <a:rPr lang="it-IT" sz="800" i="1" dirty="0" err="1">
                <a:solidFill>
                  <a:schemeClr val="bg1"/>
                </a:solidFill>
              </a:rPr>
              <a:t>Hort</a:t>
            </a:r>
            <a:endParaRPr lang="it-IT" sz="800" i="1" dirty="0">
              <a:solidFill>
                <a:schemeClr val="bg1"/>
              </a:solidFill>
            </a:endParaRP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E80162B9-DC8E-465E-9A2B-37A7DC40C54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687" r="6376"/>
          <a:stretch/>
        </p:blipFill>
        <p:spPr>
          <a:xfrm>
            <a:off x="4169587" y="4570095"/>
            <a:ext cx="2368800" cy="1925440"/>
          </a:xfrm>
          <a:prstGeom prst="ellipse">
            <a:avLst/>
          </a:prstGeom>
          <a:ln w="63500" cap="rnd">
            <a:solidFill>
              <a:schemeClr val="bg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4A670D98-90E4-4E47-AC27-49527BBD0FD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1" r="9122" b="29"/>
          <a:stretch/>
        </p:blipFill>
        <p:spPr>
          <a:xfrm>
            <a:off x="669647" y="4654574"/>
            <a:ext cx="2368800" cy="1925440"/>
          </a:xfrm>
          <a:prstGeom prst="ellipse">
            <a:avLst/>
          </a:prstGeom>
          <a:ln w="63500" cap="rnd">
            <a:solidFill>
              <a:schemeClr val="bg2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4777422D-D929-43D7-9317-57B5D1A4CD93}"/>
              </a:ext>
            </a:extLst>
          </p:cNvPr>
          <p:cNvSpPr txBox="1"/>
          <p:nvPr/>
        </p:nvSpPr>
        <p:spPr>
          <a:xfrm>
            <a:off x="1152693" y="6152126"/>
            <a:ext cx="186471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800" i="1" dirty="0" err="1">
                <a:solidFill>
                  <a:schemeClr val="bg1"/>
                </a:solidFill>
              </a:rPr>
              <a:t>pixnio</a:t>
            </a:r>
            <a:r>
              <a:rPr lang="it-IT" sz="800" i="1" dirty="0">
                <a:solidFill>
                  <a:schemeClr val="bg1"/>
                </a:solidFill>
              </a:rPr>
              <a:t>/</a:t>
            </a:r>
            <a:r>
              <a:rPr lang="it-IT" sz="800" i="1" dirty="0" err="1">
                <a:solidFill>
                  <a:schemeClr val="bg1"/>
                </a:solidFill>
              </a:rPr>
              <a:t>Hagerty</a:t>
            </a:r>
            <a:r>
              <a:rPr lang="it-IT" sz="800" i="1" dirty="0">
                <a:solidFill>
                  <a:schemeClr val="bg1"/>
                </a:solidFill>
              </a:rPr>
              <a:t> Ryan, USFWS</a:t>
            </a:r>
          </a:p>
        </p:txBody>
      </p:sp>
      <p:sp>
        <p:nvSpPr>
          <p:cNvPr id="25" name="Arrow: Right 5">
            <a:extLst>
              <a:ext uri="{FF2B5EF4-FFF2-40B4-BE49-F238E27FC236}">
                <a16:creationId xmlns:a16="http://schemas.microsoft.com/office/drawing/2014/main" id="{70754FC3-ECC8-464A-9157-E7CE527848BE}"/>
              </a:ext>
            </a:extLst>
          </p:cNvPr>
          <p:cNvSpPr/>
          <p:nvPr/>
        </p:nvSpPr>
        <p:spPr>
          <a:xfrm rot="5400000">
            <a:off x="5044982" y="4577502"/>
            <a:ext cx="618009" cy="883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Arrow: Right 5">
            <a:extLst>
              <a:ext uri="{FF2B5EF4-FFF2-40B4-BE49-F238E27FC236}">
                <a16:creationId xmlns:a16="http://schemas.microsoft.com/office/drawing/2014/main" id="{8AE6AF06-D306-446C-A448-6B44625F55AC}"/>
              </a:ext>
            </a:extLst>
          </p:cNvPr>
          <p:cNvSpPr/>
          <p:nvPr/>
        </p:nvSpPr>
        <p:spPr>
          <a:xfrm rot="5400000">
            <a:off x="1545042" y="4634470"/>
            <a:ext cx="618009" cy="883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672296E-7D7E-4578-B7F9-828486A5A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994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B657C616-34DF-4364-89E5-BA2356846D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566" y="0"/>
            <a:ext cx="2693434" cy="1328269"/>
          </a:xfrm>
          <a:prstGeom prst="rect">
            <a:avLst/>
          </a:prstGeom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6E905BF4-F2F5-4D91-97BE-D9B37D13B02A}"/>
              </a:ext>
            </a:extLst>
          </p:cNvPr>
          <p:cNvSpPr txBox="1"/>
          <p:nvPr/>
        </p:nvSpPr>
        <p:spPr>
          <a:xfrm>
            <a:off x="0" y="146773"/>
            <a:ext cx="949856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it-IT" sz="2500" dirty="0">
                <a:solidFill>
                  <a:schemeClr val="accent5">
                    <a:lumMod val="75000"/>
                  </a:schemeClr>
                </a:solidFill>
              </a:rPr>
              <a:t>QUANTO E’ GRANDE UN UOVO DI FARFALLA?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E120DFD-3FCD-4820-BB9B-162408468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944" y="1328269"/>
            <a:ext cx="4242816" cy="4242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1958E7A3-6503-4C84-B1B6-25995777AC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6257" y="898589"/>
            <a:ext cx="3574416" cy="23841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514AADC-EDE2-4214-8A61-CE63EFE2816D}"/>
              </a:ext>
            </a:extLst>
          </p:cNvPr>
          <p:cNvSpPr txBox="1"/>
          <p:nvPr/>
        </p:nvSpPr>
        <p:spPr>
          <a:xfrm>
            <a:off x="5096257" y="2986110"/>
            <a:ext cx="267462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800" i="1" dirty="0" err="1">
                <a:solidFill>
                  <a:schemeClr val="bg1"/>
                </a:solidFill>
              </a:rPr>
              <a:t>flickr</a:t>
            </a:r>
            <a:r>
              <a:rPr lang="it-IT" sz="800" i="1" dirty="0">
                <a:solidFill>
                  <a:schemeClr val="bg1"/>
                </a:solidFill>
              </a:rPr>
              <a:t>/Bill </a:t>
            </a:r>
            <a:r>
              <a:rPr lang="it-IT" sz="800" i="1" dirty="0" err="1">
                <a:solidFill>
                  <a:schemeClr val="bg1"/>
                </a:solidFill>
              </a:rPr>
              <a:t>Hails</a:t>
            </a:r>
            <a:endParaRPr lang="it-IT" sz="800" i="1" dirty="0">
              <a:solidFill>
                <a:schemeClr val="bg1"/>
              </a:solidFill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3F9630AA-4FAB-4C39-86B2-BACC5A68AD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t="50000" r="-5124"/>
          <a:stretch/>
        </p:blipFill>
        <p:spPr>
          <a:xfrm>
            <a:off x="5899993" y="4942958"/>
            <a:ext cx="1966944" cy="854518"/>
          </a:xfrm>
          <a:prstGeom prst="rect">
            <a:avLst/>
          </a:prstGeom>
        </p:spPr>
      </p:pic>
      <p:sp>
        <p:nvSpPr>
          <p:cNvPr id="17" name="Rettangolo 16">
            <a:extLst>
              <a:ext uri="{FF2B5EF4-FFF2-40B4-BE49-F238E27FC236}">
                <a16:creationId xmlns:a16="http://schemas.microsoft.com/office/drawing/2014/main" id="{8AE63B0F-8FF0-4437-B616-CE6EB4C6BF4D}"/>
              </a:ext>
            </a:extLst>
          </p:cNvPr>
          <p:cNvSpPr/>
          <p:nvPr/>
        </p:nvSpPr>
        <p:spPr>
          <a:xfrm>
            <a:off x="6501384" y="4754880"/>
            <a:ext cx="108000" cy="106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1E7E83B5-D1B5-44D4-92D6-6175D9EA7E19}"/>
              </a:ext>
            </a:extLst>
          </p:cNvPr>
          <p:cNvSpPr/>
          <p:nvPr/>
        </p:nvSpPr>
        <p:spPr>
          <a:xfrm>
            <a:off x="6501384" y="4429125"/>
            <a:ext cx="18000" cy="106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A3C035B6-F302-426A-99C1-3D2B32A48369}"/>
              </a:ext>
            </a:extLst>
          </p:cNvPr>
          <p:cNvSpPr txBox="1"/>
          <p:nvPr/>
        </p:nvSpPr>
        <p:spPr>
          <a:xfrm>
            <a:off x="6609384" y="4276139"/>
            <a:ext cx="1781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5">
                    <a:lumMod val="75000"/>
                  </a:schemeClr>
                </a:solidFill>
              </a:rPr>
              <a:t>0,5 mm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AB96C86E-DCCA-419D-8309-EAB567E7178A}"/>
              </a:ext>
            </a:extLst>
          </p:cNvPr>
          <p:cNvSpPr txBox="1"/>
          <p:nvPr/>
        </p:nvSpPr>
        <p:spPr>
          <a:xfrm>
            <a:off x="6609383" y="4582902"/>
            <a:ext cx="1781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5">
                    <a:lumMod val="75000"/>
                  </a:schemeClr>
                </a:solidFill>
              </a:rPr>
              <a:t>3 mm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B47B9EE-5589-4C6F-95AB-210664FAF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490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B657C616-34DF-4364-89E5-BA2356846D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566" y="0"/>
            <a:ext cx="2693434" cy="1328269"/>
          </a:xfrm>
          <a:prstGeom prst="rect">
            <a:avLst/>
          </a:prstGeom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6E905BF4-F2F5-4D91-97BE-D9B37D13B02A}"/>
              </a:ext>
            </a:extLst>
          </p:cNvPr>
          <p:cNvSpPr txBox="1"/>
          <p:nvPr/>
        </p:nvSpPr>
        <p:spPr>
          <a:xfrm>
            <a:off x="0" y="232905"/>
            <a:ext cx="94985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it-IT" sz="3200" dirty="0">
                <a:solidFill>
                  <a:schemeClr val="accent5">
                    <a:lumMod val="75000"/>
                  </a:schemeClr>
                </a:solidFill>
              </a:rPr>
              <a:t>LA DIVERSITA’ DELLE UOVA DA VICINO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0008BA9B-B31F-4EC5-9021-1A439A9A0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5737" y="1567541"/>
            <a:ext cx="3498397" cy="34983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00648F5-79AC-49B9-A984-C5F52846724D}"/>
              </a:ext>
            </a:extLst>
          </p:cNvPr>
          <p:cNvSpPr txBox="1"/>
          <p:nvPr/>
        </p:nvSpPr>
        <p:spPr>
          <a:xfrm>
            <a:off x="2259725" y="5407237"/>
            <a:ext cx="2178783" cy="5847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Uova di </a:t>
            </a:r>
            <a:r>
              <a:rPr lang="it-IT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Pieris </a:t>
            </a:r>
            <a:r>
              <a:rPr lang="it-IT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brassicae</a:t>
            </a:r>
            <a:endParaRPr lang="it-IT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5B581C36-18AD-4DDF-A089-5493BF6A3365}"/>
              </a:ext>
            </a:extLst>
          </p:cNvPr>
          <p:cNvSpPr txBox="1"/>
          <p:nvPr/>
        </p:nvSpPr>
        <p:spPr>
          <a:xfrm>
            <a:off x="6382102" y="5443032"/>
            <a:ext cx="2178783" cy="5847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Uova di </a:t>
            </a:r>
            <a:r>
              <a:rPr lang="it-IT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Papilio </a:t>
            </a:r>
            <a:r>
              <a:rPr lang="it-IT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machaon</a:t>
            </a:r>
            <a:endParaRPr lang="it-IT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8986E3D4-4429-47E1-8EDC-E9C700B705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6070" y="1961129"/>
            <a:ext cx="2935741" cy="2935741"/>
          </a:xfrm>
          <a:prstGeom prst="ellipse">
            <a:avLst/>
          </a:prstGeom>
          <a:ln w="63500" cap="rnd">
            <a:solidFill>
              <a:schemeClr val="bg2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5" name="Oval 5">
            <a:extLst>
              <a:ext uri="{FF2B5EF4-FFF2-40B4-BE49-F238E27FC236}">
                <a16:creationId xmlns:a16="http://schemas.microsoft.com/office/drawing/2014/main" id="{25C8CF9C-8088-4B28-9DBB-EEF30F454B73}"/>
              </a:ext>
            </a:extLst>
          </p:cNvPr>
          <p:cNvSpPr/>
          <p:nvPr/>
        </p:nvSpPr>
        <p:spPr>
          <a:xfrm>
            <a:off x="6305257" y="4084319"/>
            <a:ext cx="557097" cy="46266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/>
          </a:p>
        </p:txBody>
      </p:sp>
      <p:cxnSp>
        <p:nvCxnSpPr>
          <p:cNvPr id="16" name="Straight Arrow Connector 8">
            <a:extLst>
              <a:ext uri="{FF2B5EF4-FFF2-40B4-BE49-F238E27FC236}">
                <a16:creationId xmlns:a16="http://schemas.microsoft.com/office/drawing/2014/main" id="{779505D3-CE16-4B9C-93EB-50A6A97EA113}"/>
              </a:ext>
            </a:extLst>
          </p:cNvPr>
          <p:cNvCxnSpPr>
            <a:cxnSpLocks/>
          </p:cNvCxnSpPr>
          <p:nvPr/>
        </p:nvCxnSpPr>
        <p:spPr>
          <a:xfrm flipV="1">
            <a:off x="6862354" y="3778520"/>
            <a:ext cx="1968137" cy="49750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magine 19">
            <a:extLst>
              <a:ext uri="{FF2B5EF4-FFF2-40B4-BE49-F238E27FC236}">
                <a16:creationId xmlns:a16="http://schemas.microsoft.com/office/drawing/2014/main" id="{549498C4-5190-4E3F-8608-37AD84BB36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8229" y="1567541"/>
            <a:ext cx="3499200" cy="3499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A762F6D-6DA7-4BDD-BD5F-E90AC358592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2431" b="12752"/>
          <a:stretch/>
        </p:blipFill>
        <p:spPr>
          <a:xfrm>
            <a:off x="110232" y="3428999"/>
            <a:ext cx="2572426" cy="2563013"/>
          </a:xfrm>
          <a:prstGeom prst="ellipse">
            <a:avLst/>
          </a:prstGeom>
          <a:ln w="63500" cap="rnd">
            <a:solidFill>
              <a:schemeClr val="bg2"/>
            </a:solidFill>
          </a:ln>
          <a:effectLst/>
        </p:spPr>
      </p:pic>
      <p:sp>
        <p:nvSpPr>
          <p:cNvPr id="21" name="Oval 5">
            <a:extLst>
              <a:ext uri="{FF2B5EF4-FFF2-40B4-BE49-F238E27FC236}">
                <a16:creationId xmlns:a16="http://schemas.microsoft.com/office/drawing/2014/main" id="{244E6500-AA6E-42C9-BE33-C044EE9DFDF8}"/>
              </a:ext>
            </a:extLst>
          </p:cNvPr>
          <p:cNvSpPr/>
          <p:nvPr/>
        </p:nvSpPr>
        <p:spPr>
          <a:xfrm>
            <a:off x="3349117" y="2673095"/>
            <a:ext cx="958127" cy="89306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/>
          </a:p>
        </p:txBody>
      </p:sp>
      <p:cxnSp>
        <p:nvCxnSpPr>
          <p:cNvPr id="22" name="Straight Arrow Connector 8">
            <a:extLst>
              <a:ext uri="{FF2B5EF4-FFF2-40B4-BE49-F238E27FC236}">
                <a16:creationId xmlns:a16="http://schemas.microsoft.com/office/drawing/2014/main" id="{BD4D4C4F-C40F-4D28-92DC-7AA8DD469AC9}"/>
              </a:ext>
            </a:extLst>
          </p:cNvPr>
          <p:cNvCxnSpPr>
            <a:cxnSpLocks/>
          </p:cNvCxnSpPr>
          <p:nvPr/>
        </p:nvCxnSpPr>
        <p:spPr>
          <a:xfrm flipH="1">
            <a:off x="2542032" y="3344092"/>
            <a:ext cx="862890" cy="74022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43A7301-353B-4F55-A362-DF10F9855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06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B68961-D987-4C9A-8258-59B5CF918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986" y="1756954"/>
            <a:ext cx="3706342" cy="31786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E99C9EC-4071-4A53-8052-38E8B979DF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566" y="0"/>
            <a:ext cx="2693434" cy="1328269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549FC98F-0F23-4679-B3F7-933C00A15489}"/>
              </a:ext>
            </a:extLst>
          </p:cNvPr>
          <p:cNvSpPr txBox="1"/>
          <p:nvPr/>
        </p:nvSpPr>
        <p:spPr>
          <a:xfrm>
            <a:off x="0" y="232905"/>
            <a:ext cx="94985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it-IT" sz="3200" dirty="0">
                <a:solidFill>
                  <a:schemeClr val="accent5">
                    <a:lumMod val="75000"/>
                  </a:schemeClr>
                </a:solidFill>
              </a:rPr>
              <a:t>STRATEGIE DI DIFESA DELLE UOVA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C91B4F4-1EE2-4B99-8BF4-F81EA5A5745E}"/>
              </a:ext>
            </a:extLst>
          </p:cNvPr>
          <p:cNvSpPr txBox="1"/>
          <p:nvPr/>
        </p:nvSpPr>
        <p:spPr>
          <a:xfrm>
            <a:off x="765154" y="4687483"/>
            <a:ext cx="320132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800" i="1" dirty="0" err="1">
                <a:solidFill>
                  <a:schemeClr val="bg1"/>
                </a:solidFill>
              </a:rPr>
              <a:t>wikimedia</a:t>
            </a:r>
            <a:r>
              <a:rPr lang="it-IT" sz="800" i="1" dirty="0">
                <a:solidFill>
                  <a:schemeClr val="bg1"/>
                </a:solidFill>
              </a:rPr>
              <a:t>/School of </a:t>
            </a:r>
            <a:r>
              <a:rPr lang="it-IT" sz="800" i="1" dirty="0" err="1">
                <a:solidFill>
                  <a:schemeClr val="bg1"/>
                </a:solidFill>
              </a:rPr>
              <a:t>Ecology</a:t>
            </a:r>
            <a:r>
              <a:rPr lang="it-IT" sz="800" i="1" dirty="0">
                <a:solidFill>
                  <a:schemeClr val="bg1"/>
                </a:solidFill>
              </a:rPr>
              <a:t> and </a:t>
            </a:r>
            <a:r>
              <a:rPr lang="it-IT" sz="800" i="1" dirty="0" err="1">
                <a:solidFill>
                  <a:schemeClr val="bg1"/>
                </a:solidFill>
              </a:rPr>
              <a:t>Conservation</a:t>
            </a:r>
            <a:endParaRPr lang="it-IT" sz="800" i="1" dirty="0">
              <a:solidFill>
                <a:schemeClr val="bg1"/>
              </a:solidFill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F37F7ADE-9182-479C-AE56-33172C1356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7186" y="1050585"/>
            <a:ext cx="3308604" cy="27992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68337A4-F5AB-4CE1-83BF-38873AC6D364}"/>
              </a:ext>
            </a:extLst>
          </p:cNvPr>
          <p:cNvSpPr txBox="1"/>
          <p:nvPr/>
        </p:nvSpPr>
        <p:spPr>
          <a:xfrm>
            <a:off x="5857186" y="3634430"/>
            <a:ext cx="216072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800" i="1" dirty="0" err="1">
                <a:solidFill>
                  <a:schemeClr val="bg1"/>
                </a:solidFill>
              </a:rPr>
              <a:t>pixabay</a:t>
            </a:r>
            <a:r>
              <a:rPr lang="it-IT" sz="800" i="1" dirty="0">
                <a:solidFill>
                  <a:schemeClr val="bg1"/>
                </a:solidFill>
              </a:rPr>
              <a:t>/</a:t>
            </a:r>
            <a:r>
              <a:rPr lang="it-IT" sz="800" i="1" dirty="0" err="1">
                <a:solidFill>
                  <a:schemeClr val="bg1"/>
                </a:solidFill>
              </a:rPr>
              <a:t>Illuvis</a:t>
            </a:r>
            <a:endParaRPr lang="it-IT" sz="800" i="1" dirty="0">
              <a:solidFill>
                <a:schemeClr val="bg1"/>
              </a:solidFill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9A9274CC-D35C-4B95-962B-00E8B794C8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4495" y="4099646"/>
            <a:ext cx="2525449" cy="25254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DAC889D4-2CDB-420D-BB95-DB1DCF915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681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C8B18CC0-CFC7-497D-91C4-4107CEF597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566" y="0"/>
            <a:ext cx="2693434" cy="1328269"/>
          </a:xfrm>
          <a:prstGeom prst="rect">
            <a:avLst/>
          </a:prstGeom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CB530C12-9653-4C61-9BAD-AEACDB8CDFEF}"/>
              </a:ext>
            </a:extLst>
          </p:cNvPr>
          <p:cNvSpPr txBox="1"/>
          <p:nvPr/>
        </p:nvSpPr>
        <p:spPr>
          <a:xfrm>
            <a:off x="-24288" y="54591"/>
            <a:ext cx="94985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dirty="0">
                <a:solidFill>
                  <a:schemeClr val="accent5">
                    <a:lumMod val="75000"/>
                  </a:schemeClr>
                </a:solidFill>
              </a:rPr>
              <a:t>IN CHE STAGIONE DEPONGONO LE UOVA LE FARFALLE?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9B5C875-BEC3-400E-A62A-B2D0DE731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9216" y="564153"/>
            <a:ext cx="6239256" cy="62392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A1F331-E36F-487A-9981-3B192E5352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518528"/>
            <a:ext cx="1658471" cy="14253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CBDD08-5389-443D-A65F-33DA09DEC2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9700" y="4518528"/>
            <a:ext cx="1658471" cy="1425388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D35DABC-DF52-4E6F-AF0D-4AA903F77EF5}"/>
              </a:ext>
            </a:extLst>
          </p:cNvPr>
          <p:cNvSpPr txBox="1"/>
          <p:nvPr/>
        </p:nvSpPr>
        <p:spPr>
          <a:xfrm>
            <a:off x="2226564" y="6453478"/>
            <a:ext cx="612190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800" i="1" dirty="0" err="1">
                <a:solidFill>
                  <a:schemeClr val="bg1"/>
                </a:solidFill>
              </a:rPr>
              <a:t>flickr</a:t>
            </a:r>
            <a:r>
              <a:rPr lang="it-IT" sz="800" i="1" dirty="0">
                <a:solidFill>
                  <a:schemeClr val="bg1"/>
                </a:solidFill>
              </a:rPr>
              <a:t>/Marco Lazzaroni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3D214A1-DA24-4B98-B074-6D15B7DF1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77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etfvid_29833449_166291297410281_4460780701804920832_n">
            <a:hlinkClick r:id="" action="ppaction://media"/>
            <a:extLst>
              <a:ext uri="{FF2B5EF4-FFF2-40B4-BE49-F238E27FC236}">
                <a16:creationId xmlns:a16="http://schemas.microsoft.com/office/drawing/2014/main" id="{D1CB2D66-B203-40DD-B521-752E231B6C9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033" y="1061313"/>
            <a:ext cx="9552622" cy="5372937"/>
          </a:xfr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F916F28-970C-4200-9D7B-6293DCA7AA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566" y="0"/>
            <a:ext cx="2693434" cy="1328269"/>
          </a:xfrm>
          <a:prstGeom prst="rect">
            <a:avLst/>
          </a:prstGeom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id="{F770EB2F-C1BD-4E42-86A2-236758ADE1E4}"/>
              </a:ext>
            </a:extLst>
          </p:cNvPr>
          <p:cNvSpPr txBox="1"/>
          <p:nvPr/>
        </p:nvSpPr>
        <p:spPr>
          <a:xfrm>
            <a:off x="-24288" y="54591"/>
            <a:ext cx="94985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dirty="0">
                <a:solidFill>
                  <a:schemeClr val="accent5">
                    <a:lumMod val="75000"/>
                  </a:schemeClr>
                </a:solidFill>
              </a:rPr>
              <a:t>LA NASCITA DI UN BRUCO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1364742-7FDD-4332-9574-17CBCF96D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69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5DEB29D5-0ADA-4201-83C5-8034CB4CBE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9" t="44049" r="8629"/>
          <a:stretch/>
        </p:blipFill>
        <p:spPr>
          <a:xfrm>
            <a:off x="555597" y="2110262"/>
            <a:ext cx="4377129" cy="259596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0EF19198-304C-4EB2-A108-AFC393AE35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6" r="4350"/>
          <a:stretch/>
        </p:blipFill>
        <p:spPr>
          <a:xfrm>
            <a:off x="5323583" y="1851341"/>
            <a:ext cx="4035052" cy="2871661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29488256-7BE9-42F6-825F-B7B6C5E9A1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505"/>
          <a:stretch/>
        </p:blipFill>
        <p:spPr>
          <a:xfrm>
            <a:off x="398476" y="786488"/>
            <a:ext cx="9068499" cy="292203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A3B36A65-A01F-4FDE-99D3-E8D5131647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31" b="63253"/>
          <a:stretch/>
        </p:blipFill>
        <p:spPr>
          <a:xfrm>
            <a:off x="1774879" y="1303431"/>
            <a:ext cx="6677957" cy="49495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C51F917-A538-43A2-8E0C-CF6BEF5936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173" y="5806998"/>
            <a:ext cx="2043827" cy="1007915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6B70644A-0832-457E-A342-CA9CCE5BE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008797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{7294562A-53A1-4C4C-88C3-771FC3BF14EC}tf02900688</Template>
  <TotalTime>4380</TotalTime>
  <Words>102</Words>
  <Application>Microsoft Office PowerPoint</Application>
  <PresentationFormat>Widescreen</PresentationFormat>
  <Paragraphs>27</Paragraphs>
  <Slides>8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4" baseType="lpstr">
      <vt:lpstr>Arial</vt:lpstr>
      <vt:lpstr>Calibri</vt:lpstr>
      <vt:lpstr>Times New Roman</vt:lpstr>
      <vt:lpstr>Trebuchet MS</vt:lpstr>
      <vt:lpstr>Wingdings 3</vt:lpstr>
      <vt:lpstr>Facet</vt:lpstr>
      <vt:lpstr>LE UOVA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UOVA</dc:title>
  <dc:creator>UTENTE</dc:creator>
  <cp:lastModifiedBy>UTENTE</cp:lastModifiedBy>
  <cp:revision>56</cp:revision>
  <cp:lastPrinted>2022-02-04T13:47:01Z</cp:lastPrinted>
  <dcterms:created xsi:type="dcterms:W3CDTF">2020-02-11T15:51:59Z</dcterms:created>
  <dcterms:modified xsi:type="dcterms:W3CDTF">2022-03-04T11:34:32Z</dcterms:modified>
  <cp:contentStatus>Finale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